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3" r:id="rId3"/>
  </p:sldMasterIdLst>
  <p:notesMasterIdLst>
    <p:notesMasterId r:id="rId60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0" r:id="rId14"/>
    <p:sldId id="269" r:id="rId15"/>
    <p:sldId id="268" r:id="rId16"/>
    <p:sldId id="31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12" r:id="rId34"/>
    <p:sldId id="288" r:id="rId35"/>
    <p:sldId id="289" r:id="rId36"/>
    <p:sldId id="290" r:id="rId37"/>
    <p:sldId id="291" r:id="rId38"/>
    <p:sldId id="292" r:id="rId39"/>
    <p:sldId id="293" r:id="rId40"/>
    <p:sldId id="310" r:id="rId41"/>
    <p:sldId id="294" r:id="rId42"/>
    <p:sldId id="301" r:id="rId43"/>
    <p:sldId id="298" r:id="rId44"/>
    <p:sldId id="299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13" r:id="rId53"/>
    <p:sldId id="256" r:id="rId54"/>
    <p:sldId id="315" r:id="rId55"/>
    <p:sldId id="316" r:id="rId56"/>
    <p:sldId id="317" r:id="rId57"/>
    <p:sldId id="309" r:id="rId58"/>
    <p:sldId id="314" r:id="rId5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61"/>
      <p:bold r:id="rId62"/>
      <p:italic r:id="rId63"/>
      <p:boldItalic r:id="rId64"/>
    </p:embeddedFont>
    <p:embeddedFont>
      <p:font typeface="Calibri Light" panose="020F0302020204030204" pitchFamily="34" charset="0"/>
      <p:regular r:id="rId65"/>
      <p:italic r:id="rId66"/>
    </p:embeddedFont>
    <p:embeddedFont>
      <p:font typeface="Cambria Math" panose="02040503050406030204" pitchFamily="18" charset="0"/>
      <p:regular r:id="rId67"/>
    </p:embeddedFont>
    <p:embeddedFont>
      <p:font typeface="Lato" panose="020F0502020204030203" pitchFamily="34" charset="0"/>
      <p:regular r:id="rId68"/>
      <p:bold r:id="rId69"/>
      <p:italic r:id="rId70"/>
      <p:boldItalic r:id="rId71"/>
    </p:embeddedFont>
    <p:embeddedFont>
      <p:font typeface="Merriweather Sans" pitchFamily="2" charset="0"/>
      <p:regular r:id="rId72"/>
      <p:bold r:id="rId73"/>
      <p:italic r:id="rId74"/>
      <p:boldItalic r:id="rId75"/>
    </p:embeddedFont>
    <p:embeddedFont>
      <p:font typeface="Tenorite" panose="00000500000000000000" pitchFamily="2" charset="0"/>
      <p:regular r:id="rId76"/>
      <p:bold r:id="rId77"/>
      <p:italic r:id="rId78"/>
      <p:boldItalic r:id="rId7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Tang" initials="JT" lastIdx="1" clrIdx="0">
    <p:extLst>
      <p:ext uri="{19B8F6BF-5375-455C-9EA6-DF929625EA0E}">
        <p15:presenceInfo xmlns:p15="http://schemas.microsoft.com/office/powerpoint/2012/main" userId="f31dcb1647498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30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3.fntdata"/><Relationship Id="rId68" Type="http://schemas.openxmlformats.org/officeDocument/2006/relationships/font" Target="fonts/font8.fntdata"/><Relationship Id="rId84" Type="http://schemas.openxmlformats.org/officeDocument/2006/relationships/tableStyles" Target="tableStyles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14.fntdata"/><Relationship Id="rId79" Type="http://schemas.openxmlformats.org/officeDocument/2006/relationships/font" Target="fonts/font19.fntdata"/><Relationship Id="rId5" Type="http://schemas.openxmlformats.org/officeDocument/2006/relationships/slide" Target="slides/slide2.xml"/><Relationship Id="rId61" Type="http://schemas.openxmlformats.org/officeDocument/2006/relationships/font" Target="fonts/font1.fntdata"/><Relationship Id="rId82" Type="http://schemas.openxmlformats.org/officeDocument/2006/relationships/viewProps" Target="view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4.fntdata"/><Relationship Id="rId69" Type="http://schemas.openxmlformats.org/officeDocument/2006/relationships/font" Target="fonts/font9.fntdata"/><Relationship Id="rId77" Type="http://schemas.openxmlformats.org/officeDocument/2006/relationships/font" Target="fonts/font17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2.fntdata"/><Relationship Id="rId80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7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2.fntdata"/><Relationship Id="rId70" Type="http://schemas.openxmlformats.org/officeDocument/2006/relationships/font" Target="fonts/font10.fntdata"/><Relationship Id="rId75" Type="http://schemas.openxmlformats.org/officeDocument/2006/relationships/font" Target="fonts/font15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73" Type="http://schemas.openxmlformats.org/officeDocument/2006/relationships/font" Target="fonts/font13.fntdata"/><Relationship Id="rId78" Type="http://schemas.openxmlformats.org/officeDocument/2006/relationships/font" Target="fonts/font18.fntdata"/><Relationship Id="rId8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6.fntdata"/><Relationship Id="rId7" Type="http://schemas.openxmlformats.org/officeDocument/2006/relationships/slide" Target="slides/slide4.xml"/><Relationship Id="rId71" Type="http://schemas.openxmlformats.org/officeDocument/2006/relationships/font" Target="fonts/font11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icon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992855bd5c50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color</a:t>
            </a:r>
            <a:endParaRPr dirty="0"/>
          </a:p>
        </p:txBody>
      </p:sp>
      <p:sp>
        <p:nvSpPr>
          <p:cNvPr id="245" name="Google Shape;245;g2c4992855bd5c5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395fbc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395fbc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wordy use original slides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b395fbc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b395fbc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GT01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b395fbc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b395fbc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b395fbc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b395fbc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b395fbc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b395fbc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b395fbcf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b395fbcf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b395fbcf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b395fbcf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395fbc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395fbc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b395fbc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b395fbc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395fbcf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395fbcf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395fbc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395fbc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395fbcf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b395fbcf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395fbc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395fbc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395fbcf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395fbcf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395fbcf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395fbcf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b395fbc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b395fbc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c72a727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c72a727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original slide with animation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Incentive, group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2471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b395fbcf2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7b395fbcf2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395fbc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b395fbc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wordy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395fbcf2_9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7b395fbcf2_9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395fbcf2_9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395fbcf2_9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c72a727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c72a727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395fbcf2_9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395fbcf2_9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to original </a:t>
            </a:r>
            <a:r>
              <a:rPr lang="en-US" dirty="0" err="1"/>
              <a:t>silde</a:t>
            </a:r>
            <a:r>
              <a:rPr lang="en-US" dirty="0"/>
              <a:t>.. Make it visual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09/04/2023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79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0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58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705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8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84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7743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87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0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719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15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0130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09/04/2023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9/4/2023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search/cs?searchtype=author&amp;query=Zou%2C+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23471" y="1216814"/>
            <a:ext cx="4479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Accelerating Abnormal-Behavior Detection in Surveillance Video</a:t>
            </a:r>
            <a:r>
              <a:rPr lang="zh-CN" sz="3000" b="1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Deep Neural Networks &amp;</a:t>
            </a:r>
            <a:br>
              <a:rPr lang="zh-CN" sz="3000" b="1"/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Group Testing Methods</a:t>
            </a:r>
            <a:br>
              <a:rPr lang="zh-CN" b="1"/>
            </a:br>
            <a:endParaRPr sz="23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733F4-E1D0-E0A4-86C4-2E69D57E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Group Testing</a:t>
            </a:r>
            <a:endParaRPr lang="zh-CN" altLang="en-US" dirty="0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zh-CN"/>
              <a:t>What is Group Testing?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4919512" y="2975465"/>
            <a:ext cx="32829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test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positive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at least one “red” (defective)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in this subset and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zh-CN" sz="15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079102" y="1473809"/>
            <a:ext cx="2033325" cy="1469288"/>
            <a:chOff x="1236960" y="2343241"/>
            <a:chExt cx="2711100" cy="1959050"/>
          </a:xfrm>
        </p:grpSpPr>
        <p:sp>
          <p:nvSpPr>
            <p:cNvPr id="250" name="Google Shape;250;p26"/>
            <p:cNvSpPr/>
            <p:nvPr/>
          </p:nvSpPr>
          <p:spPr>
            <a:xfrm>
              <a:off x="2642637" y="310253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37311" y="25658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06279" y="3273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40206" y="269705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611932" y="2908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78895" y="2816490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74459" y="26829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728237" y="31828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179421" y="3273817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47174" y="341777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24163" y="353450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76564" y="298481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73079" y="311535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7858" y="3038954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26859" y="28353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263643" y="29557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98258" y="358379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80637" y="33352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78995" y="369208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205490" y="3932991"/>
              <a:ext cx="891600" cy="369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t="-6669" r="-4219" b="-26649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36960" y="2343241"/>
              <a:ext cx="2711100" cy="1556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/>
          <p:nvPr/>
        </p:nvSpPr>
        <p:spPr>
          <a:xfrm rot="-2619991" flipH="1">
            <a:off x="2456365" y="1563387"/>
            <a:ext cx="446659" cy="80504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4888155" y="1674501"/>
            <a:ext cx="1168348" cy="1331126"/>
            <a:chOff x="6184692" y="2510400"/>
            <a:chExt cx="1557797" cy="1774835"/>
          </a:xfrm>
        </p:grpSpPr>
        <p:sp>
          <p:nvSpPr>
            <p:cNvPr id="273" name="Google Shape;273;p26"/>
            <p:cNvSpPr txBox="1"/>
            <p:nvPr/>
          </p:nvSpPr>
          <p:spPr>
            <a:xfrm>
              <a:off x="6268589" y="3618335"/>
              <a:ext cx="1473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(positive)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6"/>
            <p:cNvGrpSpPr/>
            <p:nvPr/>
          </p:nvGrpSpPr>
          <p:grpSpPr>
            <a:xfrm>
              <a:off x="6184692" y="2510400"/>
              <a:ext cx="1171800" cy="1187400"/>
              <a:chOff x="7916610" y="3161839"/>
              <a:chExt cx="1171800" cy="1187400"/>
            </a:xfrm>
          </p:grpSpPr>
          <p:grpSp>
            <p:nvGrpSpPr>
              <p:cNvPr id="275" name="Google Shape;275;p26"/>
              <p:cNvGrpSpPr/>
              <p:nvPr/>
            </p:nvGrpSpPr>
            <p:grpSpPr>
              <a:xfrm>
                <a:off x="8265696" y="3447631"/>
                <a:ext cx="601721" cy="526606"/>
                <a:chOff x="5117425" y="3976106"/>
                <a:chExt cx="601721" cy="526606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5249773" y="3976106"/>
                  <a:ext cx="136500" cy="108300"/>
                </a:xfrm>
                <a:prstGeom prst="ellipse">
                  <a:avLst/>
                </a:prstGeom>
                <a:solidFill>
                  <a:srgbClr val="C00000"/>
                </a:solidFill>
                <a:ln w="12700" cap="flat" cmpd="sng">
                  <a:solidFill>
                    <a:srgbClr val="C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5386131" y="4263865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5582646" y="4394412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5117425" y="4318007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26"/>
              <p:cNvSpPr/>
              <p:nvPr/>
            </p:nvSpPr>
            <p:spPr>
              <a:xfrm rot="-2619156" flipH="1">
                <a:off x="8204807" y="3218912"/>
                <a:ext cx="595407" cy="1073256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26"/>
          <p:cNvGrpSpPr/>
          <p:nvPr/>
        </p:nvGrpSpPr>
        <p:grpSpPr>
          <a:xfrm>
            <a:off x="6693932" y="1831936"/>
            <a:ext cx="1127700" cy="1166665"/>
            <a:chOff x="8996973" y="2955457"/>
            <a:chExt cx="1503600" cy="1555553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8996973" y="3844110"/>
              <a:ext cx="1503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 (negative)</a:t>
              </a:r>
              <a:endParaRPr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9425720" y="2955457"/>
              <a:ext cx="449529" cy="676326"/>
              <a:chOff x="8656477" y="4376278"/>
              <a:chExt cx="449529" cy="676326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8656477" y="4623676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753008" y="4376278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969506" y="4712143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8968771" y="4944304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26"/>
          <p:cNvSpPr txBox="1"/>
          <p:nvPr/>
        </p:nvSpPr>
        <p:spPr>
          <a:xfrm>
            <a:off x="688790" y="3001152"/>
            <a:ext cx="242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group test</a:t>
            </a:r>
            <a:r>
              <a:rPr lang="zh-CN" sz="15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subset of elements</a:t>
            </a: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the pile.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272107" y="4177065"/>
            <a:ext cx="59856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zh-C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Target: identify the set of defective items using minimum number of group tests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 rot="-5400000" flipH="1">
            <a:off x="1595466" y="954121"/>
            <a:ext cx="1191300" cy="21978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 rot="-2619991" flipH="1">
            <a:off x="6976250" y="1647093"/>
            <a:ext cx="446659" cy="86616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7080-FC2F-E2F2-B93A-8F8ACEC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78567-61A7-4447-F64C-E2FC603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Story 1: poisoned bottle adaptive</a:t>
            </a:r>
          </a:p>
          <a:p>
            <a:r>
              <a:rPr lang="en-US" altLang="zh-CN" dirty="0"/>
              <a:t>Story 2: poisoned bottle non-adaptive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adaptive/non-adaptive</a:t>
            </a:r>
          </a:p>
          <a:p>
            <a:r>
              <a:rPr lang="en-US" altLang="zh-CN" dirty="0"/>
              <a:t>Add a slide with the question: what if d&gt;1</a:t>
            </a:r>
          </a:p>
          <a:p>
            <a:r>
              <a:rPr lang="en-US" altLang="zh-CN" dirty="0"/>
              <a:t>Introduce the disjunct matrix</a:t>
            </a:r>
          </a:p>
          <a:p>
            <a:r>
              <a:rPr lang="en-US" altLang="zh-CN" dirty="0"/>
              <a:t>The decoding alg.</a:t>
            </a:r>
          </a:p>
          <a:p>
            <a:r>
              <a:rPr lang="en-US" altLang="zh-CN" dirty="0"/>
              <a:t>Slide on random vs. det</a:t>
            </a:r>
          </a:p>
          <a:p>
            <a:r>
              <a:rPr lang="en-US" altLang="zh-CN" dirty="0"/>
              <a:t>Give the 4 randomized models</a:t>
            </a:r>
          </a:p>
        </p:txBody>
      </p:sp>
    </p:spTree>
    <p:extLst>
      <p:ext uri="{BB962C8B-B14F-4D97-AF65-F5344CB8AC3E}">
        <p14:creationId xmlns:p14="http://schemas.microsoft.com/office/powerpoint/2010/main" val="193114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559"/>
              <a:t>What is Group Testing Problem?</a:t>
            </a:r>
            <a:endParaRPr sz="2120"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•Def: Given a set S of n items, among which d are defective, the objective is to identify the defective items by performing the minimum number of tests.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•Using GT(like designing some adaptive or non-adaptive algorithms) to solving such problems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Adaptive algorithm</a:t>
            </a:r>
            <a:endParaRPr sz="1900"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test is chosen according to the results of previous tests.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algorithm proceeds according a “binary tree like” shape. Where each node signifies a test and the leaves signify the possible outputs.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Non-Adaptive Algorithms</a:t>
            </a:r>
            <a:endParaRPr sz="2000"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are chosen in advance and performed in ONE single parallel step.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 vector, the algorithm decodes the outcome and decides on its output. The decoding process requires NO further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Example problem: The poisoned bottle.</a:t>
            </a:r>
            <a:endParaRPr sz="3160"/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and the wine riddle: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of a small country invites </a:t>
            </a:r>
            <a:r>
              <a:rPr lang="zh-CN" sz="2750">
                <a:solidFill>
                  <a:srgbClr val="0433FF"/>
                </a:solidFill>
              </a:rPr>
              <a:t>1000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senators to his annual party.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senator brings the King a bottle of wine.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queen discovers that one of the senators is trying to assassinate the King by giving him a bottle of poisoned wine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Unfortunately, they do not know which bottle of wine is poisoned, and the poison is completely indiscernible.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has </a:t>
            </a:r>
            <a:r>
              <a:rPr lang="zh-CN" sz="2750">
                <a:solidFill>
                  <a:srgbClr val="0433FF"/>
                </a:solidFill>
              </a:rPr>
              <a:t>10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prisoners he plans to execute. He decides to use them as taste testers to determine which bottle of wine contains the poison.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Adaptive algorithm for poisoned bottles.</a:t>
            </a:r>
            <a:endParaRPr sz="1920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single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the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result, decided on your next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 The Firearm Detection Problem in CCTV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Target: Detect and locate this in hours of footage.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2171264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"/>
            <a:ext cx="9144001" cy="51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Non-Adaptive algorithm for poisoned bottles.</a:t>
            </a:r>
            <a:endParaRPr sz="1620"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all group tests in advance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the group tests in parallel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results, decode the result </a:t>
            </a:r>
            <a:r>
              <a:rPr lang="zh-CN" sz="2800">
                <a:solidFill>
                  <a:schemeClr val="dk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further testing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" y="0"/>
            <a:ext cx="9086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"/>
            <a:ext cx="9144000" cy="511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0"/>
            <a:ext cx="9144000" cy="51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" y="0"/>
            <a:ext cx="9119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60"/>
              <a:t>Group testing 2 – non-adaptive algorithms</a:t>
            </a:r>
            <a:endParaRPr sz="1520"/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zh-CN" sz="27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trying to optimize the number of tests we do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= Cocktails in the poisoned bottle problem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= running an image via the CNN in the context of image classification.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are interested in randomized non-adaptive algorithms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Non-adaptive: tests take time and it will be better to do them in parallel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Randomized: the bounds on the number of tests for deterministic vs. randomized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6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5" y="54429"/>
            <a:ext cx="906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520">
                <a:latin typeface="Calibri"/>
                <a:ea typeface="Calibri"/>
                <a:cs typeface="Calibri"/>
                <a:sym typeface="Calibri"/>
              </a:rPr>
              <a:t>test matrix (an example for matrix from poisoned bottle problem)</a:t>
            </a:r>
            <a:endParaRPr sz="1920"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CNN: A High-level Overview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Suppose that we have the following machine (CNN) </a:t>
                </a:r>
                <a:endParaRPr lang="en-US" dirty="0">
                  <a:solidFill>
                    <a:schemeClr val="dk1"/>
                  </a:solidFill>
                </a:endParaRPr>
              </a:p>
              <a:p>
                <a:pPr lvl="0">
                  <a:buClr>
                    <a:schemeClr val="dk1"/>
                  </a:buClr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Image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 CNN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Classification Result</a:t>
                </a:r>
                <a:endParaRPr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52" y="1880250"/>
            <a:ext cx="8037871" cy="2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.. 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structure of Neural Network</a:t>
            </a:r>
            <a:endParaRPr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916" y="1027696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50" y="1138900"/>
            <a:ext cx="665742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19F696-490E-9342-8D3A-565A984A0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of photos,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894476-74C9-1E0D-499E-522AAC99C9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5C2BA1-5D5E-2DD7-6F26-11F63DF9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891" y="978694"/>
            <a:ext cx="6322219" cy="318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2056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7508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Motivation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4346118" y="994147"/>
            <a:ext cx="4322822" cy="946261"/>
            <a:chOff x="1591154" y="1403302"/>
            <a:chExt cx="8779087" cy="1809641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8761941" y="1844343"/>
              <a:ext cx="1608300" cy="13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643" y="1403302"/>
              <a:ext cx="3432600" cy="15852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" name="Google Shape;90;p18"/>
            <p:cNvCxnSpPr/>
            <p:nvPr/>
          </p:nvCxnSpPr>
          <p:spPr>
            <a:xfrm>
              <a:off x="3420070" y="21959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1" name="Google Shape;91;p18"/>
            <p:cNvSpPr/>
            <p:nvPr/>
          </p:nvSpPr>
          <p:spPr>
            <a:xfrm>
              <a:off x="1591154" y="1719283"/>
              <a:ext cx="1700100" cy="9555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8"/>
            <p:cNvCxnSpPr/>
            <p:nvPr/>
          </p:nvCxnSpPr>
          <p:spPr>
            <a:xfrm>
              <a:off x="7878601" y="21482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93" name="Google Shape;93;p18"/>
          <p:cNvSpPr txBox="1"/>
          <p:nvPr/>
        </p:nvSpPr>
        <p:spPr>
          <a:xfrm>
            <a:off x="674336" y="944328"/>
            <a:ext cx="31314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exploit this machine to look for firearm in CCTV (videos)?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428073" y="3409093"/>
            <a:ext cx="1531200" cy="9285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310178" y="3987640"/>
            <a:ext cx="7563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" name="Google Shape;96;p18"/>
          <p:cNvSpPr/>
          <p:nvPr/>
        </p:nvSpPr>
        <p:spPr>
          <a:xfrm>
            <a:off x="4528342" y="2767637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608673" y="2830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722973" y="2944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7273" y="30591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951573" y="31734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065873" y="32877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180173" y="34020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294473" y="35163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408773" y="36306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23073" y="37449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637373" y="38592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751673" y="3973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865973" y="4087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641771" y="2686480"/>
            <a:ext cx="261900" cy="232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954989" y="3734839"/>
            <a:ext cx="86298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66796" y="2725557"/>
            <a:ext cx="313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</p:spPr>
            <p:txBody>
              <a:bodyPr/>
              <a:lstStyle/>
              <a:p>
                <a:r>
                  <a:rPr lang="en-US" altLang="en-IL" dirty="0">
                    <a:latin typeface="Arial" panose="020B0604020202020204" pitchFamily="34" charset="0"/>
                  </a:rPr>
                  <a:t>Part of the general algorithm for identifying subset of defectives is to apply non-adaptive group testing to identify defective items for </a:t>
                </a:r>
                <a14:m>
                  <m:oMath xmlns:m="http://schemas.openxmlformats.org/officeDocument/2006/math"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0" lang="en-IL" altLang="en-IL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dirty="0"/>
                  <a:t>Added a new Group testing Module that implements the </a:t>
                </a:r>
                <a:r>
                  <a:rPr lang="en-US" dirty="0" err="1"/>
                  <a:t>RrSD</a:t>
                </a:r>
                <a:r>
                  <a:rPr lang="en-US" dirty="0"/>
                  <a:t> model for non-adaptive randomized group testing algorithm.</a:t>
                </a:r>
              </a:p>
              <a:p>
                <a:r>
                  <a:rPr lang="en-US" dirty="0"/>
                  <a:t>We build on the Neural Network developed by W</a:t>
                </a:r>
                <a:r>
                  <a:rPr lang="en-IL" altLang="en-IL" dirty="0" err="1">
                    <a:solidFill>
                      <a:srgbClr val="1F2328"/>
                    </a:solidFill>
                    <a:latin typeface="ui-monospace"/>
                  </a:rPr>
                  <a:t>eixin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Liang and James Zou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 that supports group testing for images.</a:t>
                </a:r>
                <a:endParaRPr lang="en-US" altLang="en-IL" sz="1800" dirty="0">
                  <a:latin typeface="ui-monospace"/>
                </a:endParaRPr>
              </a:p>
              <a:p>
                <a:pPr lvl="1"/>
                <a:r>
                  <a:rPr kumimoji="0" lang="en-US" altLang="en-IL" b="0" i="0" u="none" strike="noStrike" cap="none" normalizeH="0" baseline="0" dirty="0">
                    <a:ln>
                      <a:noFill/>
                    </a:ln>
                    <a:solidFill>
                      <a:schemeClr val="tx1"/>
                    </a:solidFill>
                    <a:effectLst/>
                    <a:latin typeface="ui-monospace"/>
                  </a:rPr>
                  <a:t>Neural Group Testing for acceler</a:t>
                </a:r>
                <a:r>
                  <a:rPr lang="en-US" altLang="en-IL" dirty="0">
                    <a:latin typeface="ui-monospace"/>
                  </a:rPr>
                  <a:t>ating Deep Learning, 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IEEE</a:t>
                </a:r>
                <a:r>
                  <a:rPr lang="en-US" altLang="en-IL" dirty="0">
                    <a:solidFill>
                      <a:srgbClr val="1F2328"/>
                    </a:solidFill>
                    <a:latin typeface="ui-monospace"/>
                  </a:rPr>
                  <a:t>,</a:t>
                </a:r>
                <a:r>
                  <a:rPr lang="en-IL" altLang="en-IL" dirty="0">
                    <a:solidFill>
                      <a:srgbClr val="1F2328"/>
                    </a:solidFill>
                    <a:latin typeface="ui-monospace"/>
                  </a:rPr>
                  <a:t> International Symposium on Information Theory, ISIT 2021</a:t>
                </a:r>
                <a:r>
                  <a:rPr lang="en-IL" altLang="en-IL" sz="1500" dirty="0"/>
                  <a:t> </a:t>
                </a:r>
                <a:endParaRPr lang="en-US" altLang="en-IL" sz="1500" dirty="0"/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  <a:blipFill>
                <a:blip r:embed="rId2"/>
                <a:stretch>
                  <a:fillRect l="-773" t="-2174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Methods</a:t>
            </a: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Programming language: python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Version control system Git and GitHub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Training Server: </a:t>
            </a:r>
            <a:endParaRPr sz="21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503GB RAM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8 x NVIDIA A40 – 49GB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100" dirty="0">
                <a:solidFill>
                  <a:srgbClr val="262626"/>
                </a:solidFill>
              </a:rPr>
              <a:t>Traning Set: Imagenet</a:t>
            </a:r>
            <a:endParaRPr sz="2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Methods : ImageNet dataset</a:t>
            </a:r>
            <a:endParaRPr sz="1900"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ImageNet is a dataset of over 14 million hand-annotated images. </a:t>
            </a:r>
            <a:endParaRPr lang="en-US" altLang="zh-CN" sz="165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The dataset is organized according to the WordNet hierarchy, which groups similar concepts together. </a:t>
            </a:r>
            <a:r>
              <a:rPr lang="zh-CN" sz="1650" b="1" dirty="0">
                <a:solidFill>
                  <a:srgbClr val="374151"/>
                </a:solidFill>
              </a:rPr>
              <a:t>ImageNet has over 20,000 categories,</a:t>
            </a:r>
            <a:r>
              <a:rPr lang="zh-CN" sz="1650" dirty="0">
                <a:solidFill>
                  <a:srgbClr val="374151"/>
                </a:solidFill>
              </a:rPr>
              <a:t> and </a:t>
            </a:r>
            <a:r>
              <a:rPr lang="zh-CN" sz="1650" b="1" dirty="0">
                <a:solidFill>
                  <a:srgbClr val="374151"/>
                </a:solidFill>
              </a:rPr>
              <a:t>for each category, there are typically several hundred images.</a:t>
            </a:r>
            <a:endParaRPr sz="16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000" dirty="0">
                <a:solidFill>
                  <a:srgbClr val="374151"/>
                </a:solidFill>
              </a:rPr>
              <a:t>Key contributors to the project include:</a:t>
            </a:r>
            <a:endParaRPr sz="10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Dr. Fei-Fei Li: The principal investigator and driving force behind ImageNet.</a:t>
            </a:r>
            <a:endParaRPr sz="9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9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Jia Deng, Wei Dong, Li-Jia Li, Kai Li, and Li Fei-Fei: Co-authors of the 2009 paper    "ImageNet: A Large-Scale Hierarchical Image Database," which introduced ImageNet to the computer vision community.</a:t>
            </a:r>
            <a:endParaRPr sz="90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SzPts val="688"/>
              <a:buNone/>
            </a:pPr>
            <a:endParaRPr sz="102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3EAA-52BF-99D4-C488-8E7557AD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A593-C790-5883-4841-6A1E4F4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0F1E1-AEBC-95E6-C7EA-FA47C64C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" y="606533"/>
            <a:ext cx="9144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139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ui-monospace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ui-monospace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ui-monospace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matrix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18" y="1379805"/>
            <a:ext cx="4512365" cy="3263504"/>
          </a:xfrm>
        </p:spPr>
        <p:txBody>
          <a:bodyPr/>
          <a:lstStyle/>
          <a:p>
            <a:r>
              <a:rPr lang="en-US" dirty="0"/>
              <a:t>Implemented the method:</a:t>
            </a:r>
          </a:p>
          <a:p>
            <a:r>
              <a:rPr lang="en-US" dirty="0" err="1"/>
              <a:t>GroupTestingRrSD_ValLoader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43826" y="1467628"/>
            <a:ext cx="478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/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lang="en-US" sz="135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blipFill>
                <a:blip r:embed="rId2"/>
                <a:stretch>
                  <a:fillRect l="-248" b="-666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/>
        </p:nvGraphicFramePr>
        <p:xfrm>
          <a:off x="800101" y="1706490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7" name="Connector: Curved 12">
            <a:extLst>
              <a:ext uri="{FF2B5EF4-FFF2-40B4-BE49-F238E27FC236}">
                <a16:creationId xmlns:a16="http://schemas.microsoft.com/office/drawing/2014/main" id="{4489D2FF-BFA0-ED47-6236-278C894474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724" y="2605216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. </a:t>
                </a:r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results on the trained model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87B9-E524-3D16-65A4-9D0DB01E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07" y="1034640"/>
            <a:ext cx="3005096" cy="339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99" y="1034640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01663" y="280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Naive Solution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9784" y="2132035"/>
            <a:ext cx="906000" cy="4608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147586" y="236762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1758559" y="1473910"/>
            <a:ext cx="2169906" cy="1610236"/>
            <a:chOff x="6037789" y="3690182"/>
            <a:chExt cx="2893208" cy="2146982"/>
          </a:xfrm>
        </p:grpSpPr>
        <p:sp>
          <p:nvSpPr>
            <p:cNvPr id="120" name="Google Shape;120;p19"/>
            <p:cNvSpPr/>
            <p:nvPr/>
          </p:nvSpPr>
          <p:spPr>
            <a:xfrm>
              <a:off x="6037789" y="3690182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144897" y="3774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297297" y="3926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449697" y="4078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02097" y="4231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754497" y="4383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906897" y="4536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059297" y="4688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211697" y="4840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364097" y="4993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516497" y="5145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668897" y="5298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821297" y="5450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094433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the video to frames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778199" y="2336921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" name="Google Shape;135;p19"/>
          <p:cNvSpPr/>
          <p:nvPr/>
        </p:nvSpPr>
        <p:spPr>
          <a:xfrm>
            <a:off x="5052962" y="2191921"/>
            <a:ext cx="832200" cy="2901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885501" y="2316019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19"/>
          <p:cNvSpPr txBox="1"/>
          <p:nvPr/>
        </p:nvSpPr>
        <p:spPr>
          <a:xfrm>
            <a:off x="8217671" y="2083983"/>
            <a:ext cx="864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(YES/NO)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456172" y="1914962"/>
            <a:ext cx="1357800" cy="8439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052580" y="2336921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19"/>
          <p:cNvSpPr/>
          <p:nvPr/>
        </p:nvSpPr>
        <p:spPr>
          <a:xfrm>
            <a:off x="4708145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each frame one by one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04335-EDE8-B96D-E4F6-87A622C5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Building Simulator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A1CC-7679-185A-4A07-E9AFC768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we need that:</a:t>
            </a:r>
          </a:p>
          <a:p>
            <a:pPr lvl="1"/>
            <a:r>
              <a:rPr lang="en-US" altLang="zh-CN" dirty="0"/>
              <a:t>Training the model takes much time</a:t>
            </a:r>
          </a:p>
          <a:p>
            <a:pPr lvl="1"/>
            <a:r>
              <a:rPr lang="en-US" altLang="zh-CN" dirty="0"/>
              <a:t>Our main goal here is to test our group testing algorithm</a:t>
            </a:r>
          </a:p>
          <a:p>
            <a:r>
              <a:rPr lang="en-US" altLang="zh-CN" dirty="0"/>
              <a:t>What we do here:</a:t>
            </a:r>
          </a:p>
          <a:p>
            <a:pPr lvl="1"/>
            <a:r>
              <a:rPr lang="en-US" altLang="zh-CN" dirty="0"/>
              <a:t>Randomize the expected output of the model to assume that we have a model that has an accuracy of 0.9</a:t>
            </a:r>
          </a:p>
        </p:txBody>
      </p:sp>
    </p:spTree>
    <p:extLst>
      <p:ext uri="{BB962C8B-B14F-4D97-AF65-F5344CB8AC3E}">
        <p14:creationId xmlns:p14="http://schemas.microsoft.com/office/powerpoint/2010/main" val="179058920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794370" y="2353900"/>
            <a:ext cx="6187552" cy="1208867"/>
            <a:chOff x="535147" y="1506648"/>
            <a:chExt cx="11727734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959042" y="2533549"/>
              <a:ext cx="2372438" cy="5838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10331480" y="2239446"/>
              <a:ext cx="1931401" cy="588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3837042" y="1506648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2576646" y="2533549"/>
              <a:ext cx="12603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" name="Google Shape;208;p24">
              <a:extLst>
                <a:ext uri="{FF2B5EF4-FFF2-40B4-BE49-F238E27FC236}">
                  <a16:creationId xmlns:a16="http://schemas.microsoft.com/office/drawing/2014/main" id="{2947A234-7DD7-CF36-4154-23C77192C6D3}"/>
                </a:ext>
              </a:extLst>
            </p:cNvPr>
            <p:cNvSpPr/>
            <p:nvPr/>
          </p:nvSpPr>
          <p:spPr>
            <a:xfrm>
              <a:off x="535147" y="1914499"/>
              <a:ext cx="2041499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Images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" name="Google Shape;204;p24">
            <a:extLst>
              <a:ext uri="{FF2B5EF4-FFF2-40B4-BE49-F238E27FC236}">
                <a16:creationId xmlns:a16="http://schemas.microsoft.com/office/drawing/2014/main" id="{8CB6E31E-ED65-2248-6925-BCCC39868F2C}"/>
              </a:ext>
            </a:extLst>
          </p:cNvPr>
          <p:cNvCxnSpPr>
            <a:cxnSpLocks/>
          </p:cNvCxnSpPr>
          <p:nvPr/>
        </p:nvCxnSpPr>
        <p:spPr>
          <a:xfrm flipV="1">
            <a:off x="6709149" y="2608507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05;p24">
            <a:extLst>
              <a:ext uri="{FF2B5EF4-FFF2-40B4-BE49-F238E27FC236}">
                <a16:creationId xmlns:a16="http://schemas.microsoft.com/office/drawing/2014/main" id="{ABD9BA29-EC22-20CF-A956-780695C2AF98}"/>
              </a:ext>
            </a:extLst>
          </p:cNvPr>
          <p:cNvSpPr txBox="1"/>
          <p:nvPr/>
        </p:nvSpPr>
        <p:spPr>
          <a:xfrm>
            <a:off x="5962916" y="1971188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Target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04;p24">
            <a:extLst>
              <a:ext uri="{FF2B5EF4-FFF2-40B4-BE49-F238E27FC236}">
                <a16:creationId xmlns:a16="http://schemas.microsoft.com/office/drawing/2014/main" id="{DE5794F0-B4A2-10EA-9E9B-4EFA9281BAC2}"/>
              </a:ext>
            </a:extLst>
          </p:cNvPr>
          <p:cNvCxnSpPr>
            <a:cxnSpLocks/>
          </p:cNvCxnSpPr>
          <p:nvPr/>
        </p:nvCxnSpPr>
        <p:spPr>
          <a:xfrm>
            <a:off x="6707069" y="2221740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04;p24">
            <a:extLst>
              <a:ext uri="{FF2B5EF4-FFF2-40B4-BE49-F238E27FC236}">
                <a16:creationId xmlns:a16="http://schemas.microsoft.com/office/drawing/2014/main" id="{66DA1E40-90ED-FE11-AA5D-1B8D9DED6E1F}"/>
              </a:ext>
            </a:extLst>
          </p:cNvPr>
          <p:cNvCxnSpPr>
            <a:cxnSpLocks/>
          </p:cNvCxnSpPr>
          <p:nvPr/>
        </p:nvCxnSpPr>
        <p:spPr>
          <a:xfrm>
            <a:off x="7262445" y="2571750"/>
            <a:ext cx="608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205;p24">
            <a:extLst>
              <a:ext uri="{FF2B5EF4-FFF2-40B4-BE49-F238E27FC236}">
                <a16:creationId xmlns:a16="http://schemas.microsoft.com/office/drawing/2014/main" id="{14390055-42E6-E03C-7353-D63FE0F08BA0}"/>
              </a:ext>
            </a:extLst>
          </p:cNvPr>
          <p:cNvSpPr txBox="1"/>
          <p:nvPr/>
        </p:nvSpPr>
        <p:spPr>
          <a:xfrm>
            <a:off x="7818950" y="2398641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4779439" y="2593961"/>
            <a:ext cx="111140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performance of group testing algorithms on these settings.</a:t>
            </a:r>
          </a:p>
          <a:p>
            <a:r>
              <a:rPr lang="en-US" dirty="0"/>
              <a:t>Can we adopt the trained CNNs to work with any size of group?</a:t>
            </a:r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52657-ED7C-25D3-3CD5-ED8C5AD7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Photos </a:t>
            </a:r>
            <a:r>
              <a:rPr lang="en-US" altLang="zh-CN"/>
              <a:t>and thanks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0853" y="-6625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Problems with this solution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0166" y="3866225"/>
            <a:ext cx="1546744" cy="68756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 CCTV frame rate is 30FPS</a:t>
            </a:r>
            <a:endParaRPr sz="11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40166" y="2263048"/>
            <a:ext cx="8952112" cy="1610237"/>
            <a:chOff x="186888" y="3017398"/>
            <a:chExt cx="11936149" cy="2146982"/>
          </a:xfrm>
        </p:grpSpPr>
        <p:sp>
          <p:nvSpPr>
            <p:cNvPr id="148" name="Google Shape;148;p20"/>
            <p:cNvSpPr/>
            <p:nvPr/>
          </p:nvSpPr>
          <p:spPr>
            <a:xfrm>
              <a:off x="186888" y="3894898"/>
              <a:ext cx="1207800" cy="614400"/>
            </a:xfrm>
            <a:prstGeom prst="rect">
              <a:avLst/>
            </a:prstGeom>
            <a:solidFill>
              <a:srgbClr val="2F549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CCTV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0"/>
            <p:cNvCxnSpPr/>
            <p:nvPr/>
          </p:nvCxnSpPr>
          <p:spPr>
            <a:xfrm>
              <a:off x="1543957" y="4209012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50" name="Google Shape;150;p20"/>
            <p:cNvGrpSpPr/>
            <p:nvPr/>
          </p:nvGrpSpPr>
          <p:grpSpPr>
            <a:xfrm>
              <a:off x="2358589" y="3017398"/>
              <a:ext cx="2893208" cy="2146982"/>
              <a:chOff x="6037789" y="3690182"/>
              <a:chExt cx="2893208" cy="2146982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6037789" y="3690182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144897" y="3774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6297297" y="3926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449697" y="4078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602097" y="4231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6754497" y="4383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06897" y="4536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059297" y="4688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211697" y="4840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7364097" y="4993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516497" y="5145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668897" y="5298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7821297" y="5450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4" name="Google Shape;164;p20"/>
            <p:cNvCxnSpPr/>
            <p:nvPr/>
          </p:nvCxnSpPr>
          <p:spPr>
            <a:xfrm>
              <a:off x="5051442" y="4168080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5" name="Google Shape;165;p20"/>
            <p:cNvSpPr/>
            <p:nvPr/>
          </p:nvSpPr>
          <p:spPr>
            <a:xfrm>
              <a:off x="6751125" y="3974746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10527844" y="414021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7" name="Google Shape;167;p20"/>
            <p:cNvSpPr txBox="1"/>
            <p:nvPr/>
          </p:nvSpPr>
          <p:spPr>
            <a:xfrm>
              <a:off x="10970737" y="3830829"/>
              <a:ext cx="1152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622072" y="3605467"/>
              <a:ext cx="1810500" cy="11253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0"/>
            <p:cNvCxnSpPr/>
            <p:nvPr/>
          </p:nvCxnSpPr>
          <p:spPr>
            <a:xfrm>
              <a:off x="8083949" y="416808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48919" y="760340"/>
            <a:ext cx="3804900" cy="122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are asked to implement an automatic firearm detector to help police department to check CCTV’s from some street where a crime has occurred.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5115014" y="730928"/>
            <a:ext cx="3504900" cy="128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want to find the exact time when some crime occurred within a range of one hour (e.g. 3:00am -4:00 am)</a:t>
            </a:r>
            <a:endParaRPr sz="11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1624680" y="413856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20"/>
          <p:cNvSpPr/>
          <p:nvPr/>
        </p:nvSpPr>
        <p:spPr>
          <a:xfrm>
            <a:off x="2576776" y="3945853"/>
            <a:ext cx="2038500" cy="4464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 t="-6799" b="-1552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5115014" y="3687350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5070001" y="3788726"/>
            <a:ext cx="1683600" cy="62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GPU time: 100s for a single image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6953240" y="3800499"/>
            <a:ext cx="1885200" cy="5520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 b="-396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7372287" y="4032868"/>
            <a:ext cx="400500" cy="272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060241" y="4594149"/>
            <a:ext cx="1658400" cy="498000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~85days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Inference Time Bottleneck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Issue: High inference time. Not suitable for real-time CCTV analysis.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Millions of frames = Significant delay.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781"/>
            <a:ext cx="9143999" cy="307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Possible Solutions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Choose a subset of the frames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Reduce inference time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Optimize the structure of the CNN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Group Testing (We will mainly focus on this)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1887</Words>
  <Application>Microsoft Office PowerPoint</Application>
  <PresentationFormat>全屏显示(16:9)</PresentationFormat>
  <Paragraphs>266</Paragraphs>
  <Slides>56</Slides>
  <Notes>40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56</vt:i4>
      </vt:variant>
    </vt:vector>
  </HeadingPairs>
  <TitlesOfParts>
    <vt:vector size="67" baseType="lpstr">
      <vt:lpstr>Calibri</vt:lpstr>
      <vt:lpstr>Tenorite</vt:lpstr>
      <vt:lpstr>Merriweather Sans</vt:lpstr>
      <vt:lpstr>Cambria Math</vt:lpstr>
      <vt:lpstr>Calibri Light</vt:lpstr>
      <vt:lpstr>ui-monospace</vt:lpstr>
      <vt:lpstr>Lato</vt:lpstr>
      <vt:lpstr>Arial</vt:lpstr>
      <vt:lpstr>Simple Light</vt:lpstr>
      <vt:lpstr>Office Theme</vt:lpstr>
      <vt:lpstr>1_Office Theme</vt:lpstr>
      <vt:lpstr>Accelerating Abnormal-Behavior Detection in Surveillance Video via  Deep Neural Networks &amp; Group Testing Methods </vt:lpstr>
      <vt:lpstr>Motivation: The Firearm Detection Problem in CCTV</vt:lpstr>
      <vt:lpstr>CNN: A High-level Overview</vt:lpstr>
      <vt:lpstr>Motivation</vt:lpstr>
      <vt:lpstr>Naive Solution</vt:lpstr>
      <vt:lpstr>Problems with this solution</vt:lpstr>
      <vt:lpstr>Inference Time Bottleneck </vt:lpstr>
      <vt:lpstr>Three Possible Solutions</vt:lpstr>
      <vt:lpstr>Solution #3: Group testing</vt:lpstr>
      <vt:lpstr>Solution #3: Group testing (cont.)</vt:lpstr>
      <vt:lpstr>Let’s take a deeper look… </vt:lpstr>
      <vt:lpstr>Why Group Testing</vt:lpstr>
      <vt:lpstr>What is Group Testing?</vt:lpstr>
      <vt:lpstr>PowerPoint 演示文稿</vt:lpstr>
      <vt:lpstr>What is Group Testing Problem?</vt:lpstr>
      <vt:lpstr>Adaptive algorithm</vt:lpstr>
      <vt:lpstr>Non-Adaptive Algorithms</vt:lpstr>
      <vt:lpstr>Example problem: The poisoned bottle.</vt:lpstr>
      <vt:lpstr>Adaptive algorithm for poisoned bottles.</vt:lpstr>
      <vt:lpstr>PowerPoint 演示文稿</vt:lpstr>
      <vt:lpstr>Non-Adaptive algorithm for poisoned bottles.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Group testing 2 – non-adaptive algorithms</vt:lpstr>
      <vt:lpstr>PowerPoint 演示文稿</vt:lpstr>
      <vt:lpstr>test matrix (an example for matrix from poisoned bottle problem)</vt:lpstr>
      <vt:lpstr>PowerPoint 演示文稿</vt:lpstr>
      <vt:lpstr>Recall .. </vt:lpstr>
      <vt:lpstr>The structure of Neural Network</vt:lpstr>
      <vt:lpstr>Convolution:</vt:lpstr>
      <vt:lpstr>Example:</vt:lpstr>
      <vt:lpstr>Pooling:</vt:lpstr>
      <vt:lpstr>Flatening:</vt:lpstr>
      <vt:lpstr>Fully connected NN:</vt:lpstr>
      <vt:lpstr>Average of photos, </vt:lpstr>
      <vt:lpstr>GT and CNN marriage</vt:lpstr>
      <vt:lpstr>Our Work</vt:lpstr>
      <vt:lpstr>Methods</vt:lpstr>
      <vt:lpstr>Methods : ImageNet dataset</vt:lpstr>
      <vt:lpstr>PowerPoint 演示文稿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 model: Creating the matrix </vt:lpstr>
      <vt:lpstr>Implementing RrSD model: Creating the wrapper function</vt:lpstr>
      <vt:lpstr>Real results on the trained model </vt:lpstr>
      <vt:lpstr>Building Simulator</vt:lpstr>
      <vt:lpstr>Building Simulator</vt:lpstr>
      <vt:lpstr>Why We Need This</vt:lpstr>
      <vt:lpstr>What We Do</vt:lpstr>
      <vt:lpstr>How the Simulator Works</vt:lpstr>
      <vt:lpstr>Further direction to investigate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 </dc:title>
  <cp:lastModifiedBy>Jack Tang</cp:lastModifiedBy>
  <cp:revision>3</cp:revision>
  <dcterms:modified xsi:type="dcterms:W3CDTF">2023-09-04T20:54:20Z</dcterms:modified>
</cp:coreProperties>
</file>